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2"/>
  </p:sldMasterIdLst>
  <p:notesMasterIdLst>
    <p:notesMasterId r:id="rId17"/>
  </p:notesMasterIdLst>
  <p:handoutMasterIdLst>
    <p:handoutMasterId r:id="rId18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7E32DC-3B90-4E55-8073-B206A51F3504}">
  <a:tblStyle styleId="{B87E32DC-3B90-4E55-8073-B206A51F35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8CFA4B-8BB7-4A64-8FEA-2E6D068BCDDD}" type="datetimeFigureOut">
              <a:rPr lang="en-US" smtClean="0"/>
              <a:t>7/29/2018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3B4C05-54F5-4049-93FC-993F8A3516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9268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e5ddb7b29_2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e5ddb7b29_2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e5ddb7b29_2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e5ddb7b29_2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e5ddb7b29_2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e5ddb7b29_2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e5ddb7b29_2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e5ddb7b29_2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e5ddb7b29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e5ddb7b29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e5c1bc5ac_1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e5c1bc5ac_1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e5ddb7b29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e5ddb7b29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e5c1bc5a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e5c1bc5a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e5c1bc5ac_1_17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e5c1bc5ac_1_17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e5ddb7b29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e5ddb7b29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e5ddb7b29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e5ddb7b29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e5ddb7b2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e5ddb7b2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e5ddb7b29_2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e5ddb7b29_2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AUTOLAYOUT">
    <p:bg>
      <p:bgPr>
        <a:solidFill>
          <a:srgbClr val="FFFFFF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" name="Google Shape;52;p13"/>
          <p:cNvGrpSpPr/>
          <p:nvPr/>
        </p:nvGrpSpPr>
        <p:grpSpPr>
          <a:xfrm>
            <a:off x="386075" y="381000"/>
            <a:ext cx="8376925" cy="4381500"/>
            <a:chOff x="386075" y="381000"/>
            <a:chExt cx="8376925" cy="4381500"/>
          </a:xfrm>
        </p:grpSpPr>
        <p:sp>
          <p:nvSpPr>
            <p:cNvPr id="53" name="Google Shape;53;p13"/>
            <p:cNvSpPr/>
            <p:nvPr/>
          </p:nvSpPr>
          <p:spPr>
            <a:xfrm>
              <a:off x="386075" y="4599625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3"/>
            <p:cNvSpPr/>
            <p:nvPr/>
          </p:nvSpPr>
          <p:spPr>
            <a:xfrm>
              <a:off x="8620200" y="46248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3"/>
            <p:cNvSpPr/>
            <p:nvPr/>
          </p:nvSpPr>
          <p:spPr>
            <a:xfrm>
              <a:off x="8191800" y="4624800"/>
              <a:ext cx="142800" cy="137700"/>
            </a:xfrm>
            <a:prstGeom prst="rect">
              <a:avLst/>
            </a:prstGeom>
            <a:solidFill>
              <a:srgbClr val="92C1E8"/>
            </a:solidFill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8620200" y="4487100"/>
              <a:ext cx="142800" cy="137700"/>
            </a:xfrm>
            <a:prstGeom prst="rect">
              <a:avLst/>
            </a:prstGeom>
            <a:solidFill>
              <a:srgbClr val="92C1E8"/>
            </a:solidFill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28875" y="4599625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671675" y="4599625"/>
              <a:ext cx="142800" cy="137700"/>
            </a:xfrm>
            <a:prstGeom prst="rect">
              <a:avLst/>
            </a:prstGeom>
            <a:solidFill>
              <a:srgbClr val="92C1E8"/>
            </a:solidFill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8477400" y="46248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8334600" y="44871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8334600" y="46248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8477400" y="44871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8620200" y="43494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8477400" y="43494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8620200" y="42117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8620200" y="381000"/>
              <a:ext cx="142800" cy="137700"/>
            </a:xfrm>
            <a:prstGeom prst="rect">
              <a:avLst/>
            </a:prstGeom>
            <a:solidFill>
              <a:srgbClr val="92C1E8"/>
            </a:solidFill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8477400" y="5187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311700" y="549250"/>
            <a:ext cx="8512200" cy="123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315900" y="1803775"/>
            <a:ext cx="4242600" cy="738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AUTOLAYOUT_1">
    <p:bg>
      <p:bgPr>
        <a:solidFill>
          <a:srgbClr val="FFFFFF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" name="Google Shape;73;p14"/>
          <p:cNvGrpSpPr/>
          <p:nvPr/>
        </p:nvGrpSpPr>
        <p:grpSpPr>
          <a:xfrm>
            <a:off x="0" y="0"/>
            <a:ext cx="4316700" cy="5143500"/>
            <a:chOff x="0" y="0"/>
            <a:chExt cx="4316700" cy="5143500"/>
          </a:xfrm>
        </p:grpSpPr>
        <p:sp>
          <p:nvSpPr>
            <p:cNvPr id="74" name="Google Shape;74;p14"/>
            <p:cNvSpPr/>
            <p:nvPr/>
          </p:nvSpPr>
          <p:spPr>
            <a:xfrm>
              <a:off x="0" y="0"/>
              <a:ext cx="4316700" cy="5143500"/>
            </a:xfrm>
            <a:prstGeom prst="rect">
              <a:avLst/>
            </a:prstGeom>
            <a:solidFill>
              <a:srgbClr val="284F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386075" y="4599625"/>
              <a:ext cx="13545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841363" y="4599625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1142492" y="4599625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3875425" y="381000"/>
              <a:ext cx="142800" cy="137700"/>
            </a:xfrm>
            <a:prstGeom prst="rect">
              <a:avLst/>
            </a:prstGeom>
            <a:solidFill>
              <a:srgbClr val="92C1E8"/>
            </a:solidFill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3732625" y="518700"/>
              <a:ext cx="142800" cy="137700"/>
            </a:xfrm>
            <a:prstGeom prst="rect">
              <a:avLst/>
            </a:prstGeom>
            <a:noFill/>
            <a:ln w="9525" cap="flat" cmpd="sng">
              <a:solidFill>
                <a:srgbClr val="92C1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311725" y="653326"/>
            <a:ext cx="3706500" cy="3334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body" idx="1"/>
          </p:nvPr>
        </p:nvSpPr>
        <p:spPr>
          <a:xfrm>
            <a:off x="4620575" y="653325"/>
            <a:ext cx="4211700" cy="3741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4F7D"/>
              </a:buClr>
              <a:buSzPts val="1200"/>
              <a:buChar char="●"/>
              <a:defRPr sz="1200">
                <a:solidFill>
                  <a:srgbClr val="284F7D"/>
                </a:solidFill>
              </a:defRPr>
            </a:lvl1pPr>
            <a:lvl2pPr marL="91440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rgbClr val="284F7D"/>
                </a:solidFill>
              </a:defRPr>
            </a:lvl2pPr>
            <a:lvl3pPr marL="137160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rgbClr val="284F7D"/>
                </a:solidFill>
              </a:defRPr>
            </a:lvl3pPr>
            <a:lvl4pPr marL="182880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rgbClr val="284F7D"/>
                </a:solidFill>
              </a:defRPr>
            </a:lvl4pPr>
            <a:lvl5pPr marL="228600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rgbClr val="284F7D"/>
                </a:solidFill>
              </a:defRPr>
            </a:lvl5pPr>
            <a:lvl6pPr marL="274320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rgbClr val="284F7D"/>
                </a:solidFill>
              </a:defRPr>
            </a:lvl6pPr>
            <a:lvl7pPr marL="320040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●"/>
              <a:defRPr sz="1000">
                <a:solidFill>
                  <a:srgbClr val="284F7D"/>
                </a:solidFill>
              </a:defRPr>
            </a:lvl7pPr>
            <a:lvl8pPr marL="365760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84F7D"/>
              </a:buClr>
              <a:buSzPts val="1000"/>
              <a:buChar char="○"/>
              <a:defRPr sz="1000">
                <a:solidFill>
                  <a:srgbClr val="284F7D"/>
                </a:solidFill>
              </a:defRPr>
            </a:lvl8pPr>
            <a:lvl9pPr marL="411480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84F7D"/>
              </a:buClr>
              <a:buSzPts val="1000"/>
              <a:buChar char="■"/>
              <a:defRPr sz="1000">
                <a:solidFill>
                  <a:srgbClr val="284F7D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2">
  <p:cSld name="AUTOLAYOUT_2">
    <p:bg>
      <p:bgPr>
        <a:solidFill>
          <a:srgbClr val="FFFFF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15"/>
          <p:cNvCxnSpPr/>
          <p:nvPr/>
        </p:nvCxnSpPr>
        <p:spPr>
          <a:xfrm>
            <a:off x="356325" y="4823300"/>
            <a:ext cx="2942400" cy="0"/>
          </a:xfrm>
          <a:prstGeom prst="straightConnector1">
            <a:avLst/>
          </a:prstGeom>
          <a:noFill/>
          <a:ln w="9525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86" name="Google Shape;86;p15"/>
          <p:cNvCxnSpPr/>
          <p:nvPr/>
        </p:nvCxnSpPr>
        <p:spPr>
          <a:xfrm>
            <a:off x="4614775" y="373547"/>
            <a:ext cx="4206600" cy="0"/>
          </a:xfrm>
          <a:prstGeom prst="straightConnector1">
            <a:avLst/>
          </a:prstGeom>
          <a:noFill/>
          <a:ln w="9525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7" name="Google Shape;87;p15"/>
          <p:cNvSpPr/>
          <p:nvPr/>
        </p:nvSpPr>
        <p:spPr>
          <a:xfrm>
            <a:off x="4428475" y="316847"/>
            <a:ext cx="110100" cy="1134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356325" y="316850"/>
            <a:ext cx="2942400" cy="1134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5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AUTOLAYOUT_3">
    <p:bg>
      <p:bgPr>
        <a:solidFill>
          <a:srgbClr val="FFFFFF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16"/>
          <p:cNvCxnSpPr/>
          <p:nvPr/>
        </p:nvCxnSpPr>
        <p:spPr>
          <a:xfrm>
            <a:off x="356325" y="4823300"/>
            <a:ext cx="2942400" cy="0"/>
          </a:xfrm>
          <a:prstGeom prst="straightConnector1">
            <a:avLst/>
          </a:prstGeom>
          <a:noFill/>
          <a:ln w="9525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5" name="Google Shape;95;p16"/>
          <p:cNvCxnSpPr/>
          <p:nvPr/>
        </p:nvCxnSpPr>
        <p:spPr>
          <a:xfrm>
            <a:off x="4614775" y="373547"/>
            <a:ext cx="4206600" cy="0"/>
          </a:xfrm>
          <a:prstGeom prst="straightConnector1">
            <a:avLst/>
          </a:prstGeom>
          <a:noFill/>
          <a:ln w="9525" cap="flat" cmpd="sng">
            <a:solidFill>
              <a:srgbClr val="E0E0E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6" name="Google Shape;96;p16"/>
          <p:cNvSpPr/>
          <p:nvPr/>
        </p:nvSpPr>
        <p:spPr>
          <a:xfrm>
            <a:off x="4428475" y="316847"/>
            <a:ext cx="110100" cy="1134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356325" y="316850"/>
            <a:ext cx="2942400" cy="113400"/>
          </a:xfrm>
          <a:prstGeom prst="rect">
            <a:avLst/>
          </a:prstGeom>
          <a:solidFill>
            <a:srgbClr val="284F7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6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/>
          <a:lstStyle>
            <a:lvl1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  <a:defRPr sz="1400">
                <a:solidFill>
                  <a:srgbClr val="666666"/>
                </a:solidFill>
              </a:defRPr>
            </a:lvl1pPr>
            <a:lvl2pPr marL="91440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2pPr>
            <a:lvl3pPr marL="137160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3pPr>
            <a:lvl4pPr marL="182880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4pPr>
            <a:lvl5pPr marL="228600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5pPr>
            <a:lvl6pPr marL="274320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6pPr>
            <a:lvl7pPr marL="320040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●"/>
              <a:defRPr sz="1200">
                <a:solidFill>
                  <a:srgbClr val="666666"/>
                </a:solidFill>
              </a:defRPr>
            </a:lvl7pPr>
            <a:lvl8pPr marL="365760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200"/>
              <a:buChar char="○"/>
              <a:defRPr sz="1200">
                <a:solidFill>
                  <a:srgbClr val="666666"/>
                </a:solidFill>
              </a:defRPr>
            </a:lvl8pPr>
            <a:lvl9pPr marL="411480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200"/>
              <a:buChar char="■"/>
              <a:defRPr sz="12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 rtl="0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image" Target="../media/image1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>
            <a:spLocks noGrp="1"/>
          </p:cNvSpPr>
          <p:nvPr>
            <p:ph type="title"/>
          </p:nvPr>
        </p:nvSpPr>
        <p:spPr>
          <a:xfrm>
            <a:off x="311700" y="549250"/>
            <a:ext cx="8512200" cy="123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 of EEG Signals for Predicting Epileptic Seizures</a:t>
            </a:r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1"/>
          </p:nvPr>
        </p:nvSpPr>
        <p:spPr>
          <a:xfrm>
            <a:off x="315900" y="1803775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Alba Asllanaj, Mostafa Shuva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University of Michigan – Dearborn</a:t>
            </a:r>
            <a:endParaRPr i="1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July 29, 2018</a:t>
            </a:r>
            <a:endParaRPr i="1"/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24"/>
    </mc:Choice>
    <mc:Fallback xmlns="">
      <p:transition spd="slow" advTm="11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6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Results &amp; Analysis - Experiment 2</a:t>
            </a:r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Empirical Mode Decomposition (EMD)</a:t>
            </a:r>
            <a:endParaRPr b="1"/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Used to decompose and simplify complicated signals into a finite number of intrinsic mode functions required to perform signal analysis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Inputs to the classifiers:</a:t>
            </a:r>
            <a:endParaRPr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Signal decomposed into intrinsic mode functions</a:t>
            </a:r>
            <a:endParaRPr/>
          </a:p>
          <a:p>
            <a: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Returned as a matrix table</a:t>
            </a:r>
            <a:endParaRPr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Sum of highest and lowest mode functions</a:t>
            </a:r>
            <a:endParaRPr/>
          </a:p>
          <a:p>
            <a:pPr marL="45720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504"/>
    </mc:Choice>
    <mc:Fallback xmlns="">
      <p:transition spd="slow" advTm="38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7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Analysis - Experiment 2</a:t>
            </a:r>
            <a:endParaRPr/>
          </a:p>
        </p:txBody>
      </p:sp>
      <p:sp>
        <p:nvSpPr>
          <p:cNvPr id="168" name="Google Shape;168;p27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351200" cy="24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dirty="0">
                <a:solidFill>
                  <a:schemeClr val="dk2"/>
                </a:solidFill>
              </a:rPr>
              <a:t>In comparison to Experiment 1 EMD does not provide a sparse representation of the EEG data</a:t>
            </a:r>
            <a:endParaRPr dirty="0">
              <a:solidFill>
                <a:schemeClr val="dk2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dirty="0">
                <a:solidFill>
                  <a:schemeClr val="dk2"/>
                </a:solidFill>
              </a:rPr>
              <a:t>The logistic regression &amp; elastic net’s performance is degraded</a:t>
            </a:r>
            <a:endParaRPr dirty="0">
              <a:solidFill>
                <a:schemeClr val="dk2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dirty="0">
                <a:solidFill>
                  <a:schemeClr val="dk2"/>
                </a:solidFill>
              </a:rPr>
              <a:t>Naive Bayes’ and SVM (once its parameters are tuned) perform exceptionally well compared to Logistic Regression</a:t>
            </a:r>
            <a:endParaRPr dirty="0">
              <a:solidFill>
                <a:schemeClr val="dk2"/>
              </a:solidFill>
            </a:endParaRPr>
          </a:p>
        </p:txBody>
      </p:sp>
      <p:graphicFrame>
        <p:nvGraphicFramePr>
          <p:cNvPr id="169" name="Google Shape;169;p27"/>
          <p:cNvGraphicFramePr/>
          <p:nvPr>
            <p:extLst>
              <p:ext uri="{D42A27DB-BD31-4B8C-83A1-F6EECF244321}">
                <p14:modId xmlns:p14="http://schemas.microsoft.com/office/powerpoint/2010/main" val="3631151447"/>
              </p:ext>
            </p:extLst>
          </p:nvPr>
        </p:nvGraphicFramePr>
        <p:xfrm>
          <a:off x="4763" y="3077818"/>
          <a:ext cx="9134475" cy="2057400"/>
        </p:xfrm>
        <a:graphic>
          <a:graphicData uri="http://schemas.openxmlformats.org/drawingml/2006/table">
            <a:tbl>
              <a:tblPr>
                <a:noFill/>
                <a:tableStyleId>{B87E32DC-3B90-4E55-8073-B206A51F3504}</a:tableStyleId>
              </a:tblPr>
              <a:tblGrid>
                <a:gridCol w="321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46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96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619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00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Preprocessing: Empirical Mode Decomposition</a:t>
                      </a:r>
                      <a:endParaRPr sz="100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D9E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Based on Test Set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D9E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Algorithm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Training Error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Test Error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Sensitivity Score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Specificity Score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Precision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Fall Out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F1 Score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Runtime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Naive Bayes'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0.0144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0.0207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0.9931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0.9671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0.9641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0.0329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0.9784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0.533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Logistic Regression w/ alpha = 0.5 (L2)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0.5361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0.5272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0.5242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0.4271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0.4486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0.5729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0.4835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0.623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Elastic Net w/ alpha = 0.5 (L1)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0.2804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0.2902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0.9746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0.4743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0.6224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0.5257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0.7597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1.043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Elastic Net w/ varying alpha we find alpha = 0.01 (L1)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0.2804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0.2902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0.9746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0.4743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0.6224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0.5257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0.7597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1.043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SVM w/ C = 1, gamma = 1, rbf kernel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0.5293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0.4707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0.6401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1.864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SVM optimal search w/ C=155.7453, gamma = 317.992, linear kernel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0.038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0.9307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0.9897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0.9877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0.0103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0.9584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/>
                        <a:t>1.212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31"/>
    </mc:Choice>
    <mc:Fallback xmlns="">
      <p:transition spd="slow" advTm="42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8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Analysis - Experiment 3</a:t>
            </a:r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Wavelet Transform</a:t>
            </a:r>
            <a:endParaRPr b="1"/>
          </a:p>
          <a:p>
            <a:pPr marL="457200" lvl="0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Localized in time and frequency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Able to determine what frequencies are present, where, and at what scale 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CWT was used as the pre-processing method</a:t>
            </a:r>
            <a:endParaRPr/>
          </a:p>
          <a:p>
            <a:pPr marL="45720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6" name="Google Shape;17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06038" y="2726775"/>
            <a:ext cx="2587226" cy="194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58175" y="2726775"/>
            <a:ext cx="2530246" cy="1898424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8"/>
          <p:cNvSpPr txBox="1"/>
          <p:nvPr/>
        </p:nvSpPr>
        <p:spPr>
          <a:xfrm>
            <a:off x="4569463" y="4544150"/>
            <a:ext cx="22128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EWT Decomposition of Interictal EEG</a:t>
            </a:r>
            <a:endParaRPr sz="900"/>
          </a:p>
        </p:txBody>
      </p:sp>
      <p:sp>
        <p:nvSpPr>
          <p:cNvPr id="179" name="Google Shape;179;p28"/>
          <p:cNvSpPr txBox="1"/>
          <p:nvPr/>
        </p:nvSpPr>
        <p:spPr>
          <a:xfrm>
            <a:off x="6965775" y="4544150"/>
            <a:ext cx="20988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EWT Decomposition of Ictal EEG</a:t>
            </a:r>
            <a:endParaRPr sz="90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73"/>
    </mc:Choice>
    <mc:Fallback xmlns="">
      <p:transition spd="slow" advTm="21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9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Analysis - Experiment 3</a:t>
            </a:r>
            <a:endParaRPr/>
          </a:p>
        </p:txBody>
      </p:sp>
      <p:sp>
        <p:nvSpPr>
          <p:cNvPr id="185" name="Google Shape;185;p29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451100" cy="24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</a:pPr>
            <a:r>
              <a:rPr lang="en">
                <a:solidFill>
                  <a:schemeClr val="dk2"/>
                </a:solidFill>
              </a:rPr>
              <a:t>Performance similar to Experiment 1</a:t>
            </a:r>
            <a:endParaRPr>
              <a:solidFill>
                <a:schemeClr val="dk2"/>
              </a:solidFill>
            </a:endParaRPr>
          </a:p>
          <a:p>
            <a: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>
                <a:solidFill>
                  <a:schemeClr val="dk2"/>
                </a:solidFill>
              </a:rPr>
              <a:t>Naive Bayes (6.52%) and SVM (6.85%) test error </a:t>
            </a:r>
            <a:endParaRPr sz="1400">
              <a:solidFill>
                <a:schemeClr val="dk2"/>
              </a:solidFill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Logistic  regression  classifier (with L2 regularization), and untuned SVM classifier perform the worst in accuracy</a:t>
            </a:r>
            <a:endParaRPr>
              <a:solidFill>
                <a:schemeClr val="dk2"/>
              </a:solidFill>
            </a:endParaRPr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L1 regularization  with  elastic  net  classifier  shows  immediate  performance increase  </a:t>
            </a:r>
            <a:endParaRPr>
              <a:solidFill>
                <a:schemeClr val="dk2"/>
              </a:solidFill>
            </a:endParaRPr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>
                <a:solidFill>
                  <a:schemeClr val="dk2"/>
                </a:solidFill>
              </a:rPr>
              <a:t>CWT  behaves  similarly  to  the  FFT  where  it decomposes the EEG signal into its’ frequency representation</a:t>
            </a:r>
            <a:endParaRPr>
              <a:solidFill>
                <a:schemeClr val="dk2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aphicFrame>
        <p:nvGraphicFramePr>
          <p:cNvPr id="186" name="Google Shape;186;p29"/>
          <p:cNvGraphicFramePr/>
          <p:nvPr>
            <p:extLst>
              <p:ext uri="{D42A27DB-BD31-4B8C-83A1-F6EECF244321}">
                <p14:modId xmlns:p14="http://schemas.microsoft.com/office/powerpoint/2010/main" val="2703311457"/>
              </p:ext>
            </p:extLst>
          </p:nvPr>
        </p:nvGraphicFramePr>
        <p:xfrm>
          <a:off x="4763" y="3084444"/>
          <a:ext cx="9134475" cy="2057400"/>
        </p:xfrm>
        <a:graphic>
          <a:graphicData uri="http://schemas.openxmlformats.org/drawingml/2006/table">
            <a:tbl>
              <a:tblPr>
                <a:noFill/>
                <a:tableStyleId>{B87E32DC-3B90-4E55-8073-B206A51F3504}</a:tableStyleId>
              </a:tblPr>
              <a:tblGrid>
                <a:gridCol w="321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11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5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7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00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Preprocessing: Wavelet Transform</a:t>
                      </a:r>
                      <a:endParaRPr sz="100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D9E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Based on Test Set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D9E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Algorithm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Training Error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Test Error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Sensitivity Score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Specificity Score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Precision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Fall Out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F1 Score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Runtime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Naive Bayes'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0.075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0.0652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0.9792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0.8953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0.8926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0.1047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0.9339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0.536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Logistic Regression w/ alpha = 0.5 (L2)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0.4927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0.5293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0.4707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0.6401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0.635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Elastic Net w/ alpha = 0.5 (L1)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0.0739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0.0685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0.9769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0.8912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0.8887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0.1088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0.9307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7.11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Elastic Net w/ varying alpha we find alpha = 0.01 (L1)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0.0712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0.0625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0.9746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0.8994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0.1006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0.9336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6.897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SVM w/ C = 1, gamma = 1, rbf kernel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0.5293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0.4707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0.6401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2.245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SVM optimal search w/ C=0.001, gamma = 6.2014, linear kernel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0.0666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0.0685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0.963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0.9035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0.8987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0.0963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0.9298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/>
                        <a:t>0.761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380"/>
    </mc:Choice>
    <mc:Fallback xmlns="">
      <p:transition spd="slow" advTm="623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0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92" name="Google Shape;192;p30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The overall goal for this project </a:t>
            </a:r>
            <a:r>
              <a:rPr lang="en"/>
              <a:t>is to develop an algorithm  SVM, Naive Bayes, and logistic regression as classifiers to  determine  whether  a  patient  will  have  a  seizure  based  on the EEG data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We found that: </a:t>
            </a:r>
            <a:endParaRPr b="1"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Naive Bayes’ performs well for being a simple algorithm</a:t>
            </a:r>
            <a:endParaRPr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SVM classifiers perform best when hyperparameters are tuned</a:t>
            </a:r>
            <a:endParaRPr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Logistic regression is an excellent choice of classifier for this problem if L1 regularization is used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b="1">
                <a:solidFill>
                  <a:schemeClr val="dk2"/>
                </a:solidFill>
              </a:rPr>
              <a:t>Future work:</a:t>
            </a:r>
            <a:endParaRPr b="1">
              <a:solidFill>
                <a:schemeClr val="dk2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>
                <a:solidFill>
                  <a:schemeClr val="dk2"/>
                </a:solidFill>
              </a:rPr>
              <a:t>Better pre-processing techniques</a:t>
            </a:r>
            <a:endParaRPr>
              <a:solidFill>
                <a:schemeClr val="dk2"/>
              </a:solidFill>
            </a:endParaRPr>
          </a:p>
          <a:p>
            <a:pPr marL="914400" lvl="1" indent="-30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>
                <a:solidFill>
                  <a:schemeClr val="dk2"/>
                </a:solidFill>
              </a:rPr>
              <a:t>Neural Networks &amp; Multilayer Perceptrons</a:t>
            </a:r>
            <a:endParaRPr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659"/>
    </mc:Choice>
    <mc:Fallback xmlns="">
      <p:transition spd="slow" advTm="54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>
            <a:spLocks noGrp="1"/>
          </p:cNvSpPr>
          <p:nvPr>
            <p:ph type="title"/>
          </p:nvPr>
        </p:nvSpPr>
        <p:spPr>
          <a:xfrm>
            <a:off x="311725" y="653326"/>
            <a:ext cx="3706500" cy="333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body" idx="1"/>
          </p:nvPr>
        </p:nvSpPr>
        <p:spPr>
          <a:xfrm>
            <a:off x="4620575" y="653325"/>
            <a:ext cx="4211700" cy="374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Introduction </a:t>
            </a:r>
            <a:endParaRPr/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Experimental Evaluation</a:t>
            </a:r>
            <a:endParaRPr/>
          </a:p>
          <a:p>
            <a: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/>
              <a:t>Algorithms</a:t>
            </a:r>
            <a:endParaRPr/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</a:pPr>
            <a:r>
              <a:rPr lang="en"/>
              <a:t>Naive Bayes’</a:t>
            </a:r>
            <a:endParaRPr/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</a:pPr>
            <a:r>
              <a:rPr lang="en"/>
              <a:t>Logistic Regression &amp; Elastic Net</a:t>
            </a:r>
            <a:endParaRPr/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</a:pPr>
            <a:r>
              <a:rPr lang="en"/>
              <a:t>Support Vector Machine</a:t>
            </a:r>
            <a:endParaRPr/>
          </a:p>
          <a:p>
            <a: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/>
              <a:t>Pre-processing Methods</a:t>
            </a:r>
            <a:endParaRPr/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</a:pPr>
            <a:r>
              <a:rPr lang="en"/>
              <a:t>Fast Fourier Transform (FFT)</a:t>
            </a:r>
            <a:endParaRPr/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</a:pPr>
            <a:r>
              <a:rPr lang="en"/>
              <a:t>Empirical Mode Decomposition (EMD)</a:t>
            </a:r>
            <a:endParaRPr/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SzPts val="1000"/>
              <a:buChar char="■"/>
            </a:pPr>
            <a:r>
              <a:rPr lang="en"/>
              <a:t>Continuous Wavelet Transform (CWT)</a:t>
            </a:r>
            <a:endParaRPr/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Results and Analysis</a:t>
            </a:r>
            <a:endParaRPr/>
          </a:p>
          <a:p>
            <a: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/>
              <a:t>Experiment 1 - FFT</a:t>
            </a:r>
            <a:endParaRPr/>
          </a:p>
          <a:p>
            <a: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/>
              <a:t>Experiment 2 - EMD</a:t>
            </a:r>
            <a:endParaRPr/>
          </a:p>
          <a:p>
            <a:pPr marL="914400" lvl="1" indent="-292100" rtl="0"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/>
              <a:t>Experiment 3 - CWT</a:t>
            </a:r>
            <a:endParaRPr/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Future Works</a:t>
            </a:r>
            <a:endParaRPr/>
          </a:p>
          <a:p>
            <a: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Conclusion</a:t>
            </a:r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63"/>
    </mc:Choice>
    <mc:Fallback xmlns="">
      <p:transition spd="slow" advTm="186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331100" cy="4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Purpose:</a:t>
            </a:r>
            <a:r>
              <a:rPr lang="en"/>
              <a:t> To predict and classify whether a patient is having an epileptic seizure based on given data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Execution: </a:t>
            </a:r>
            <a:r>
              <a:rPr lang="en"/>
              <a:t>Use pattern recognition methods based on ECE 5831 studies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Dataset used: </a:t>
            </a:r>
            <a:r>
              <a:rPr lang="en"/>
              <a:t>UCI</a:t>
            </a:r>
            <a:endParaRPr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000">
                <a:solidFill>
                  <a:schemeClr val="dk2"/>
                </a:solidFill>
              </a:rPr>
              <a:t>4097 data points that were recorded from 500 individuals</a:t>
            </a:r>
            <a:endParaRPr sz="1000">
              <a:solidFill>
                <a:schemeClr val="dk2"/>
              </a:solidFill>
            </a:endParaRPr>
          </a:p>
          <a:p>
            <a:pPr marL="914400" lvl="1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Data collected in the time span of 23.5 seconds</a:t>
            </a:r>
            <a:endParaRPr sz="1000">
              <a:solidFill>
                <a:schemeClr val="dk2"/>
              </a:solidFill>
            </a:endParaRPr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</a:pPr>
            <a:r>
              <a:rPr lang="en" sz="1000">
                <a:solidFill>
                  <a:schemeClr val="dk2"/>
                </a:solidFill>
              </a:rPr>
              <a:t>sampled at 173.61 Hz</a:t>
            </a:r>
            <a:endParaRPr sz="1000">
              <a:solidFill>
                <a:schemeClr val="dk2"/>
              </a:solidFill>
            </a:endParaRPr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</a:pPr>
            <a:r>
              <a:rPr lang="en" sz="1000">
                <a:solidFill>
                  <a:schemeClr val="dk2"/>
                </a:solidFill>
              </a:rPr>
              <a:t>each second contains 178 data points</a:t>
            </a:r>
            <a:endParaRPr sz="1000">
              <a:solidFill>
                <a:schemeClr val="dk2"/>
              </a:solidFill>
            </a:endParaRPr>
          </a:p>
          <a:p>
            <a:pPr marL="1371600" lvl="2" indent="-2921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■"/>
            </a:pPr>
            <a:r>
              <a:rPr lang="en" sz="1000">
                <a:solidFill>
                  <a:schemeClr val="dk2"/>
                </a:solidFill>
              </a:rPr>
              <a:t>response variable </a:t>
            </a:r>
            <a:r>
              <a:rPr lang="en" sz="1000" i="1">
                <a:solidFill>
                  <a:schemeClr val="dk2"/>
                </a:solidFill>
              </a:rPr>
              <a:t>y</a:t>
            </a:r>
            <a:r>
              <a:rPr lang="en" sz="1000">
                <a:solidFill>
                  <a:schemeClr val="dk2"/>
                </a:solidFill>
              </a:rPr>
              <a:t> is the output of the input vector containing 178 data points for one second</a:t>
            </a:r>
            <a:endParaRPr sz="1000">
              <a:solidFill>
                <a:schemeClr val="dk2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Three major </a:t>
            </a:r>
            <a:r>
              <a:rPr lang="en" b="1">
                <a:solidFill>
                  <a:schemeClr val="dk2"/>
                </a:solidFill>
              </a:rPr>
              <a:t>algorithms </a:t>
            </a:r>
            <a:r>
              <a:rPr lang="en">
                <a:solidFill>
                  <a:schemeClr val="dk2"/>
                </a:solidFill>
              </a:rPr>
              <a:t>and three </a:t>
            </a:r>
            <a:r>
              <a:rPr lang="en" b="1">
                <a:solidFill>
                  <a:schemeClr val="dk2"/>
                </a:solidFill>
              </a:rPr>
              <a:t>pre-processing</a:t>
            </a:r>
            <a:r>
              <a:rPr lang="en">
                <a:solidFill>
                  <a:schemeClr val="dk2"/>
                </a:solidFill>
              </a:rPr>
              <a:t> methods used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471"/>
    </mc:Choice>
    <mc:Fallback xmlns="">
      <p:transition spd="slow" advTm="70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Evaluation - Algorithms</a:t>
            </a:r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Naive Bayes’</a:t>
            </a:r>
            <a:endParaRPr b="1"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Simple</a:t>
            </a:r>
            <a:endParaRPr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Fast</a:t>
            </a:r>
            <a:endParaRPr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Benchmark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Logistic Regression &amp; Elastic Net</a:t>
            </a:r>
            <a:endParaRPr b="1"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Applies L1 &amp; L2 regularization techniques</a:t>
            </a:r>
            <a:endParaRPr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Exploits sparsity of the frequency spectrum of EEG data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Support Vector Machine</a:t>
            </a:r>
            <a:endParaRPr b="1"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Complex</a:t>
            </a:r>
            <a:endParaRPr/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Requires hyperparameter tuning</a:t>
            </a:r>
            <a:endParaRPr/>
          </a:p>
          <a:p>
            <a: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Computationally expensive</a:t>
            </a:r>
            <a:endParaRPr/>
          </a:p>
        </p:txBody>
      </p:sp>
      <p:pic>
        <p:nvPicPr>
          <p:cNvPr id="11" name="Audio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792"/>
    </mc:Choice>
    <mc:Fallback xmlns="">
      <p:transition spd="slow" advTm="34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Experimental Evaluation - Preprocessing Methods</a:t>
            </a:r>
            <a:br>
              <a:rPr lang="en"/>
            </a:br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Char char="●"/>
            </a:pPr>
            <a:r>
              <a:rPr lang="en" b="1"/>
              <a:t>Fast Fourier Transform</a:t>
            </a:r>
            <a:endParaRPr b="1"/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Compute the frequency spectrum of the EEG data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Empirical Mode Decomposition</a:t>
            </a:r>
            <a:endParaRPr b="1"/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Extract the intrinsic mode functions of the EEG data</a:t>
            </a:r>
            <a:endParaRPr/>
          </a:p>
          <a:p>
            <a: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Wavelet transform</a:t>
            </a:r>
            <a:endParaRPr b="1"/>
          </a:p>
          <a:p>
            <a: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Compute the wavelet filter bank for the EEG data</a:t>
            </a:r>
            <a:endParaRPr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850"/>
    </mc:Choice>
    <mc:Fallback xmlns="">
      <p:transition spd="slow" advTm="32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Results &amp; Analysis - Performance Metrics</a:t>
            </a:r>
            <a:endParaRPr/>
          </a:p>
        </p:txBody>
      </p:sp>
      <p:sp>
        <p:nvSpPr>
          <p:cNvPr id="136" name="Google Shape;136;p22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206600" cy="40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Test and Train Error</a:t>
            </a:r>
            <a:r>
              <a:rPr lang="en"/>
              <a:t> - accuracy measurement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Sensitivity </a:t>
            </a:r>
            <a:r>
              <a:rPr lang="en"/>
              <a:t>- the percentage of positive classifications out of patients that had seizures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Specificity </a:t>
            </a:r>
            <a:r>
              <a:rPr lang="en"/>
              <a:t>- the percentage of negative classifications out of patients that didn’t have seizures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Precision </a:t>
            </a:r>
            <a:r>
              <a:rPr lang="en"/>
              <a:t>- the percentage of positive classifications classified correctly</a:t>
            </a:r>
            <a:endParaRPr/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b="1"/>
              <a:t>Fall out</a:t>
            </a:r>
            <a:r>
              <a:rPr lang="en"/>
              <a:t> - this is the inverse of specificity</a:t>
            </a:r>
            <a:endParaRPr/>
          </a:p>
          <a:p>
            <a: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Runtime - how long it took the algorithm to run</a:t>
            </a:r>
            <a:br>
              <a:rPr lang="en"/>
            </a:br>
            <a:endParaRPr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520"/>
    </mc:Choice>
    <mc:Fallback xmlns="">
      <p:transition spd="slow" advTm="35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Analysis - Experiment 1</a:t>
            </a:r>
            <a:endParaRPr/>
          </a:p>
        </p:txBody>
      </p:sp>
      <p:sp>
        <p:nvSpPr>
          <p:cNvPr id="142" name="Google Shape;142;p23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351200" cy="24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2"/>
                </a:solidFill>
              </a:rPr>
              <a:t>Fast Fourier Transform (FFT)</a:t>
            </a:r>
            <a:endParaRPr b="1">
              <a:solidFill>
                <a:schemeClr val="dk2"/>
              </a:solidFill>
            </a:endParaRPr>
          </a:p>
          <a:p>
            <a:pPr marL="457200" lvl="0" indent="-3111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Comparison of the Fourier transform of the first 3 sample seizure and seizure free EEG signals</a:t>
            </a:r>
            <a:endParaRPr sz="1300">
              <a:solidFill>
                <a:schemeClr val="dk2"/>
              </a:solidFill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The same axes were used to provide an easy visual comparison of the difference between FFT amplitudes</a:t>
            </a:r>
            <a:endParaRPr sz="1300">
              <a:solidFill>
                <a:schemeClr val="dk2"/>
              </a:solidFill>
            </a:endParaRP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" sz="1300">
                <a:solidFill>
                  <a:schemeClr val="dk2"/>
                </a:solidFill>
              </a:rPr>
              <a:t>The spectrum seems to be relatively sparse</a:t>
            </a:r>
            <a:endParaRPr sz="1300" b="1">
              <a:solidFill>
                <a:schemeClr val="dk2"/>
              </a:solidFill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87800" y="2571747"/>
            <a:ext cx="3197000" cy="239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344"/>
    </mc:Choice>
    <mc:Fallback xmlns="">
      <p:transition spd="slow" advTm="25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Analysis - Experiment 1</a:t>
            </a:r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body" idx="1"/>
          </p:nvPr>
        </p:nvSpPr>
        <p:spPr>
          <a:xfrm>
            <a:off x="4610700" y="525950"/>
            <a:ext cx="4351200" cy="24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Computed the FFT of each of EEG sample</a:t>
            </a:r>
            <a:endParaRPr>
              <a:solidFill>
                <a:schemeClr val="dk2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SVM proved to be most accurate with the shortest runtime (tuned algorithm)</a:t>
            </a:r>
            <a:endParaRPr>
              <a:solidFill>
                <a:schemeClr val="dk2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>
                <a:solidFill>
                  <a:schemeClr val="dk2"/>
                </a:solidFill>
              </a:rPr>
              <a:t>Naive Bayes had similar performance </a:t>
            </a:r>
            <a:endParaRPr>
              <a:solidFill>
                <a:schemeClr val="dk2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>
                <a:solidFill>
                  <a:schemeClr val="dk2"/>
                </a:solidFill>
              </a:rPr>
              <a:t>Logistic Regression had the worst performance</a:t>
            </a:r>
            <a:endParaRPr>
              <a:solidFill>
                <a:schemeClr val="dk2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>
                <a:solidFill>
                  <a:schemeClr val="dk2"/>
                </a:solidFill>
              </a:rPr>
              <a:t>Lower accuracy with L2 regularization</a:t>
            </a:r>
            <a:endParaRPr>
              <a:solidFill>
                <a:schemeClr val="dk2"/>
              </a:solidFill>
            </a:endParaRPr>
          </a:p>
          <a:p>
            <a:pPr marL="914400" lvl="1" indent="-30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lang="en">
                <a:solidFill>
                  <a:schemeClr val="dk2"/>
                </a:solidFill>
              </a:rPr>
              <a:t>Longest runtime when using Elastic Net classifier</a:t>
            </a:r>
            <a:endParaRPr>
              <a:solidFill>
                <a:schemeClr val="dk2"/>
              </a:solidFill>
            </a:endParaRPr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graphicFrame>
        <p:nvGraphicFramePr>
          <p:cNvPr id="150" name="Google Shape;150;p24"/>
          <p:cNvGraphicFramePr/>
          <p:nvPr>
            <p:extLst>
              <p:ext uri="{D42A27DB-BD31-4B8C-83A1-F6EECF244321}">
                <p14:modId xmlns:p14="http://schemas.microsoft.com/office/powerpoint/2010/main" val="2985941478"/>
              </p:ext>
            </p:extLst>
          </p:nvPr>
        </p:nvGraphicFramePr>
        <p:xfrm>
          <a:off x="4750" y="3084444"/>
          <a:ext cx="9134475" cy="2057400"/>
        </p:xfrm>
        <a:graphic>
          <a:graphicData uri="http://schemas.openxmlformats.org/drawingml/2006/table">
            <a:tbl>
              <a:tblPr>
                <a:noFill/>
                <a:tableStyleId>{B87E32DC-3B90-4E55-8073-B206A51F3504}</a:tableStyleId>
              </a:tblPr>
              <a:tblGrid>
                <a:gridCol w="3219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3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606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95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54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00025">
                <a:tc gridSpan="2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Preprocessing: Fast Fourier Transform</a:t>
                      </a:r>
                      <a:endParaRPr sz="1000" b="1"/>
                    </a:p>
                  </a:txBody>
                  <a:tcPr marL="28575" marR="28575" marT="19050" marB="19050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D9E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Based on Test Set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6D9E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Algorithm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Training Error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Test Error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Sensitivity Score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Specificity Score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Precision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Fall Out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F1 Score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/>
                        <a:t>Runtime</a:t>
                      </a:r>
                      <a:endParaRPr sz="1000" b="1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Naive Bayes'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0.0231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0.0304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0.9815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0.9589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0.9551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0.0411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0.9681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0.685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Logistic Regression w/ alpha = 0.5 (L2)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0.4927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0.5293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0.4707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0.6401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1.049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Elastic Net w/ alpha = 0.5 (L1)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0.0111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0.0163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0.9692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0.9695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0.0308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2.546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Elastic Net w/ varying alpha we find alpha = 0.01 (L1)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0.0079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0.0098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0.9815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0.9796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0.0185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0.9897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8.396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SVM w/ C = 1, gamma = 1, rbf kernel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0.5293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0.4707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0.6401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1.832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/>
                        <a:t>SVM optimal search with C=0.001, gamma = 109.9486, linear kernel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0.0014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0.0043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0.9954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0.9959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0.9954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0.0041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0.9954</a:t>
                      </a:r>
                      <a:endParaRPr sz="100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/>
                        <a:t>0.675</a:t>
                      </a:r>
                      <a:endParaRPr sz="1000" dirty="0"/>
                    </a:p>
                  </a:txBody>
                  <a:tcPr marL="28575" marR="28575" marT="19050" marB="19050" anchor="b">
                    <a:lnL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043"/>
    </mc:Choice>
    <mc:Fallback xmlns="">
      <p:transition spd="slow" advTm="1030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305450" y="525950"/>
            <a:ext cx="3142800" cy="1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&amp; Analysis - Experiment 1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SVM Sample</a:t>
            </a:r>
            <a:endParaRPr/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38175" y="428625"/>
            <a:ext cx="4600575" cy="428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65"/>
    </mc:Choice>
    <mc:Fallback xmlns="">
      <p:transition spd="slow" advTm="313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isl xmlns:xsi="http://www.w3.org/2001/XMLSchema-instance" xmlns:xsd="http://www.w3.org/2001/XMLSchema" xmlns="http://www.boldonjames.com/2008/01/sie/internal/label" sislVersion="0" policy="18fbfd49-c8e6-4618-a77f-5ef25245836c">
  <element uid="1239ecc3-00e0-482b-a8a4-82e46943bfcc" value=""/>
</sisl>
</file>

<file path=customXml/itemProps1.xml><?xml version="1.0" encoding="utf-8"?>
<ds:datastoreItem xmlns:ds="http://schemas.openxmlformats.org/officeDocument/2006/customXml" ds:itemID="{D4FA5EB5-8A0A-43E9-83A0-BF11EE002B99}">
  <ds:schemaRefs>
    <ds:schemaRef ds:uri="http://www.w3.org/2001/XMLSchema"/>
    <ds:schemaRef ds:uri="http://www.boldonjames.com/2008/01/sie/internal/labe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1124</Words>
  <Application>Microsoft Office PowerPoint</Application>
  <PresentationFormat>On-screen Show (16:9)</PresentationFormat>
  <Paragraphs>300</Paragraphs>
  <Slides>14</Slides>
  <Notes>14</Notes>
  <HiddenSlides>0</HiddenSlides>
  <MMClips>14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6" baseType="lpstr">
      <vt:lpstr>Arial</vt:lpstr>
      <vt:lpstr>Simple Light</vt:lpstr>
      <vt:lpstr>Classification of EEG Signals for Predicting Epileptic Seizures</vt:lpstr>
      <vt:lpstr>Agenda</vt:lpstr>
      <vt:lpstr>Introduction</vt:lpstr>
      <vt:lpstr>Experimental Evaluation - Algorithms</vt:lpstr>
      <vt:lpstr>Experimental Evaluation - Preprocessing Methods </vt:lpstr>
      <vt:lpstr>Results &amp; Analysis - Performance Metrics</vt:lpstr>
      <vt:lpstr>Results &amp; Analysis - Experiment 1</vt:lpstr>
      <vt:lpstr>Results &amp; Analysis - Experiment 1</vt:lpstr>
      <vt:lpstr>Results &amp; Analysis - Experiment 1  SVM Sample</vt:lpstr>
      <vt:lpstr>Results &amp; Analysis - Experiment 2</vt:lpstr>
      <vt:lpstr>Results &amp; Analysis - Experiment 2</vt:lpstr>
      <vt:lpstr>Results &amp; Analysis - Experiment 3</vt:lpstr>
      <vt:lpstr>Results &amp; Analysis - Experiment 3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EEG Signals for Predicting Epileptic Seizures</dc:title>
  <dc:creator>Asllanaj Alba (FCA)</dc:creator>
  <cp:lastModifiedBy>Workstation User</cp:lastModifiedBy>
  <cp:revision>17</cp:revision>
  <dcterms:modified xsi:type="dcterms:W3CDTF">2018-07-30T01:45:14Z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eed0f304-0e4a-42d5-bb3a-d3ccdb7ac163</vt:lpwstr>
  </property>
  <property fmtid="{D5CDD505-2E9C-101B-9397-08002B2CF9AE}" pid="3" name="bjSaver">
    <vt:lpwstr>+pQjoS3yhQXma1VdKv1pGcIPYcVecD1K</vt:lpwstr>
  </property>
  <property fmtid="{D5CDD505-2E9C-101B-9397-08002B2CF9AE}" pid="4" name="bjDocumentLabelXML">
    <vt:lpwstr>&lt;?xml version="1.0" encoding="us-ascii"?&gt;&lt;sisl xmlns:xsi="http://www.w3.org/2001/XMLSchema-instance" xmlns:xsd="http://www.w3.org/2001/XMLSchema" sislVersion="0" policy="18fbfd49-c8e6-4618-a77f-5ef25245836c" xmlns="http://www.boldonjames.com/2008/01/sie/i</vt:lpwstr>
  </property>
  <property fmtid="{D5CDD505-2E9C-101B-9397-08002B2CF9AE}" pid="5" name="bjDocumentLabelXML-0">
    <vt:lpwstr>nternal/label"&gt;&lt;element uid="1239ecc3-00e0-482b-a8a4-82e46943bfcc" value="" /&gt;&lt;/sisl&gt;</vt:lpwstr>
  </property>
  <property fmtid="{D5CDD505-2E9C-101B-9397-08002B2CF9AE}" pid="6" name="bjDocumentSecurityLabel">
    <vt:lpwstr>Company Classification: PUBLIC</vt:lpwstr>
  </property>
  <property fmtid="{D5CDD505-2E9C-101B-9397-08002B2CF9AE}" pid="7" name="bjProjectProperty">
    <vt:lpwstr>COMPANY: PUBLIC</vt:lpwstr>
  </property>
  <property fmtid="{D5CDD505-2E9C-101B-9397-08002B2CF9AE}" pid="8" name="LabelledBy:">
    <vt:lpwstr>T4434AA,7/29/2018 9:45:14 PM,PUBLIC</vt:lpwstr>
  </property>
</Properties>
</file>